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958"/>
    <p:restoredTop sz="94719"/>
  </p:normalViewPr>
  <p:slideViewPr>
    <p:cSldViewPr snapToGrid="0">
      <p:cViewPr varScale="1">
        <p:scale>
          <a:sx n="88" d="100"/>
          <a:sy n="88" d="100"/>
        </p:scale>
        <p:origin x="176" y="8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AF53FE-1BCE-0844-A64C-CFD21C7847DD}" type="datetimeFigureOut">
              <a:rPr lang="en-US" smtClean="0"/>
              <a:t>3/8/25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7E0CE1-A35D-7C40-AE9D-164874C51C62}" type="slidenum">
              <a:rPr lang="en-US" smtClean="0"/>
              <a:t>‹#›</a:t>
            </a:fld>
            <a:endParaRPr lang="en-US"/>
          </a:p>
        </p:txBody>
      </p:sp>
    </p:spTree>
    <p:extLst>
      <p:ext uri="{BB962C8B-B14F-4D97-AF65-F5344CB8AC3E}">
        <p14:creationId xmlns:p14="http://schemas.microsoft.com/office/powerpoint/2010/main" val="3372568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7E0CE1-A35D-7C40-AE9D-164874C51C62}" type="slidenum">
              <a:rPr lang="en-US" smtClean="0"/>
              <a:t>5</a:t>
            </a:fld>
            <a:endParaRPr lang="en-US"/>
          </a:p>
        </p:txBody>
      </p:sp>
    </p:spTree>
    <p:extLst>
      <p:ext uri="{BB962C8B-B14F-4D97-AF65-F5344CB8AC3E}">
        <p14:creationId xmlns:p14="http://schemas.microsoft.com/office/powerpoint/2010/main" val="1902049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3391A759-BFF8-4B5B-9ECE-D93AC303B331}" type="datetime1">
              <a:rPr lang="en-US" smtClean="0"/>
              <a:t>3/8/25</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422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6DFDF398-5DA3-4937-BE3F-7CA1B9158252}" type="datetime1">
              <a:rPr lang="en-US" smtClean="0"/>
              <a:t>3/8/25</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151602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8F191ED9-F929-4A92-90F9-3C9C84ABBE83}" type="datetime1">
              <a:rPr lang="en-US" smtClean="0"/>
              <a:t>3/8/25</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79777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EEBAB316-A2E6-49F2-825C-64AA951E4184}" type="datetime1">
              <a:rPr lang="en-US" smtClean="0"/>
              <a:t>3/8/25</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4498803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5AE9748B-ADD6-4C5A-8C2A-A39721276E74}" type="datetime1">
              <a:rPr lang="en-US" smtClean="0"/>
              <a:t>3/8/25</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852793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7241FB0F-3C5C-4949-B933-9C7E511ED094}" type="datetime1">
              <a:rPr lang="en-US" smtClean="0"/>
              <a:t>3/8/25</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175924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C2F01D58-E949-4BCB-829A-BBF80E38D59C}" type="datetime1">
              <a:rPr lang="en-US" smtClean="0"/>
              <a:t>3/8/25</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3215112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FF10A846-0DA4-4D92-9BF1-DE8C52C1F4DF}" type="datetime1">
              <a:rPr lang="en-US" smtClean="0"/>
              <a:t>3/8/25</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015585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E9412331-4A9C-472F-A7FA-968157338839}" type="datetime1">
              <a:rPr lang="en-US" smtClean="0"/>
              <a:t>3/8/25</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0048382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A2197F3D-ED52-43FD-A26D-318B71534485}" type="datetime1">
              <a:rPr lang="en-US" smtClean="0"/>
              <a:t>3/8/25</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235400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3D291FA4-6264-4BB8-B3B5-77711EED2D82}" type="datetime1">
              <a:rPr lang="en-US" smtClean="0"/>
              <a:t>3/8/25</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719964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E7F6A1D9-D323-4F4E-8655-25E2D32CE742}" type="datetime1">
              <a:rPr lang="en-US" smtClean="0"/>
              <a:t>3/8/25</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B8F8250-7A81-4A19-87AD-FFB2CE4E39A5}"/>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9F38FC-2DEA-2647-C409-EF75720C1017}"/>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3009659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D7F9EC8-0E2C-4023-9DD1-73BEF6B80D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CCF630-E406-391F-5BDD-4E17AD50AF44}"/>
              </a:ext>
            </a:extLst>
          </p:cNvPr>
          <p:cNvSpPr>
            <a:spLocks noGrp="1"/>
          </p:cNvSpPr>
          <p:nvPr>
            <p:ph type="ctrTitle"/>
          </p:nvPr>
        </p:nvSpPr>
        <p:spPr>
          <a:xfrm>
            <a:off x="521208" y="978407"/>
            <a:ext cx="7316506" cy="5541145"/>
          </a:xfrm>
        </p:spPr>
        <p:txBody>
          <a:bodyPr anchor="t">
            <a:noAutofit/>
          </a:bodyPr>
          <a:lstStyle/>
          <a:p>
            <a:pPr>
              <a:lnSpc>
                <a:spcPct val="90000"/>
              </a:lnSpc>
            </a:pPr>
            <a:r>
              <a:rPr lang="en-US" sz="1700" b="0" dirty="0">
                <a:latin typeface="Times New Roman" panose="02020603050405020304" pitchFamily="18" charset="0"/>
                <a:cs typeface="Times New Roman" panose="02020603050405020304" pitchFamily="18" charset="0"/>
              </a:rPr>
              <a:t>The business problem my project is addressing is the risk management and governance of deployed AI systems. Organizations/ Companies/ individuals today—especially in sectors like healthcare, autonomous vehicles, cybersecurity, financial services, and major AI companies—are increasingly reliant on AI. However, when these systems misalign (for example, by making erroneous decisions, producing biased outcomes, or even being used for harmful purposes), they can lead to significant safety, ethical, legal, and reputational risks.</a:t>
            </a:r>
            <a:br>
              <a:rPr lang="en-US" sz="1700" b="0" dirty="0">
                <a:latin typeface="Times New Roman" panose="02020603050405020304" pitchFamily="18" charset="0"/>
                <a:cs typeface="Times New Roman" panose="02020603050405020304" pitchFamily="18" charset="0"/>
              </a:rPr>
            </a:br>
            <a:r>
              <a:rPr lang="en-US" sz="1700" b="0" dirty="0">
                <a:latin typeface="Times New Roman" panose="02020603050405020304" pitchFamily="18" charset="0"/>
                <a:cs typeface="Times New Roman" panose="02020603050405020304" pitchFamily="18" charset="0"/>
              </a:rPr>
              <a:t>The project targets this challenge by:</a:t>
            </a:r>
            <a:br>
              <a:rPr lang="en-US" sz="1700" b="0" dirty="0">
                <a:latin typeface="Times New Roman" panose="02020603050405020304" pitchFamily="18" charset="0"/>
                <a:cs typeface="Times New Roman" panose="02020603050405020304" pitchFamily="18" charset="0"/>
              </a:rPr>
            </a:br>
            <a:r>
              <a:rPr lang="en-US" sz="1700" dirty="0">
                <a:latin typeface="Times New Roman" panose="02020603050405020304" pitchFamily="18" charset="0"/>
                <a:cs typeface="Times New Roman" panose="02020603050405020304" pitchFamily="18" charset="0"/>
              </a:rPr>
              <a:t>Monitoring AI Misalignments:</a:t>
            </a:r>
            <a:br>
              <a:rPr lang="en-US" sz="1700" b="0" dirty="0">
                <a:latin typeface="Times New Roman" panose="02020603050405020304" pitchFamily="18" charset="0"/>
                <a:cs typeface="Times New Roman" panose="02020603050405020304" pitchFamily="18" charset="0"/>
              </a:rPr>
            </a:br>
            <a:r>
              <a:rPr lang="en-US" sz="1700" b="0" dirty="0">
                <a:latin typeface="Times New Roman" panose="02020603050405020304" pitchFamily="18" charset="0"/>
                <a:cs typeface="Times New Roman" panose="02020603050405020304" pitchFamily="18" charset="0"/>
              </a:rPr>
              <a:t>Continuously tracking and analyzing incidents of AI misalignment through historical data stored in a graph database (</a:t>
            </a:r>
            <a:r>
              <a:rPr lang="en-US" sz="1700" b="0" dirty="0" err="1">
                <a:latin typeface="Times New Roman" panose="02020603050405020304" pitchFamily="18" charset="0"/>
                <a:cs typeface="Times New Roman" panose="02020603050405020304" pitchFamily="18" charset="0"/>
              </a:rPr>
              <a:t>ArangoDB</a:t>
            </a:r>
            <a:r>
              <a:rPr lang="en-US" sz="1700" b="0" dirty="0">
                <a:latin typeface="Times New Roman" panose="02020603050405020304" pitchFamily="18" charset="0"/>
                <a:cs typeface="Times New Roman" panose="02020603050405020304" pitchFamily="18" charset="0"/>
              </a:rPr>
              <a:t>) and real-time social media/news (via Twitter using </a:t>
            </a:r>
            <a:r>
              <a:rPr lang="en-US" sz="1700" b="0" dirty="0" err="1">
                <a:latin typeface="Times New Roman" panose="02020603050405020304" pitchFamily="18" charset="0"/>
                <a:cs typeface="Times New Roman" panose="02020603050405020304" pitchFamily="18" charset="0"/>
              </a:rPr>
              <a:t>Tweepy</a:t>
            </a:r>
            <a:r>
              <a:rPr lang="en-US" sz="1700" b="0" dirty="0">
                <a:latin typeface="Times New Roman" panose="02020603050405020304" pitchFamily="18" charset="0"/>
                <a:cs typeface="Times New Roman" panose="02020603050405020304" pitchFamily="18" charset="0"/>
              </a:rPr>
              <a:t>). This dual approach helps in identifying patterns, detecting emerging risks, and alerting companies in a timely manner.</a:t>
            </a:r>
            <a:br>
              <a:rPr lang="en-US" sz="1700" b="0" dirty="0">
                <a:latin typeface="Times New Roman" panose="02020603050405020304" pitchFamily="18" charset="0"/>
                <a:cs typeface="Times New Roman" panose="02020603050405020304" pitchFamily="18" charset="0"/>
              </a:rPr>
            </a:br>
            <a:r>
              <a:rPr lang="en-US" sz="1700" dirty="0">
                <a:latin typeface="Times New Roman" panose="02020603050405020304" pitchFamily="18" charset="0"/>
                <a:cs typeface="Times New Roman" panose="02020603050405020304" pitchFamily="18" charset="0"/>
              </a:rPr>
              <a:t>Providing Actionable Insights:</a:t>
            </a:r>
            <a:br>
              <a:rPr lang="en-US" sz="1700" dirty="0">
                <a:latin typeface="Times New Roman" panose="02020603050405020304" pitchFamily="18" charset="0"/>
                <a:cs typeface="Times New Roman" panose="02020603050405020304" pitchFamily="18" charset="0"/>
              </a:rPr>
            </a:br>
            <a:r>
              <a:rPr lang="en-US" sz="1700" b="0" dirty="0">
                <a:latin typeface="Times New Roman" panose="02020603050405020304" pitchFamily="18" charset="0"/>
                <a:cs typeface="Times New Roman" panose="02020603050405020304" pitchFamily="18" charset="0"/>
              </a:rPr>
              <a:t>Through the correlation of the graph insights with external news source like the tweet data, the system provides companies with a detailed analysis of potential misalignment incidents. It then offers concrete recommendations (with ethical and governance references) to mitigate these risks.</a:t>
            </a:r>
            <a:br>
              <a:rPr lang="en-US" sz="1700" b="0" dirty="0">
                <a:latin typeface="Times New Roman" panose="02020603050405020304" pitchFamily="18" charset="0"/>
                <a:cs typeface="Times New Roman" panose="02020603050405020304" pitchFamily="18" charset="0"/>
              </a:rPr>
            </a:br>
            <a:r>
              <a:rPr lang="en-US" sz="1700" dirty="0">
                <a:latin typeface="Times New Roman" panose="02020603050405020304" pitchFamily="18" charset="0"/>
                <a:cs typeface="Times New Roman" panose="02020603050405020304" pitchFamily="18" charset="0"/>
              </a:rPr>
              <a:t>Enhancing Cybersecurity and Compliance:</a:t>
            </a:r>
            <a:br>
              <a:rPr lang="en-US" sz="1700" b="0" dirty="0">
                <a:latin typeface="Times New Roman" panose="02020603050405020304" pitchFamily="18" charset="0"/>
                <a:cs typeface="Times New Roman" panose="02020603050405020304" pitchFamily="18" charset="0"/>
              </a:rPr>
            </a:br>
            <a:r>
              <a:rPr lang="en-US" sz="1700" b="0" dirty="0">
                <a:latin typeface="Times New Roman" panose="02020603050405020304" pitchFamily="18" charset="0"/>
                <a:cs typeface="Times New Roman" panose="02020603050405020304" pitchFamily="18" charset="0"/>
              </a:rPr>
              <a:t>The system includes features such as risk scoring and vulnerability scanning. This is essential for ensuring that any misuse—like unauthorized access to API keys, or deployment of harmful AI models—is quickly identified and managed, thereby protecting both the companies and their customers.</a:t>
            </a:r>
            <a:br>
              <a:rPr lang="en-US" sz="1700" b="0" dirty="0">
                <a:latin typeface="Times New Roman" panose="02020603050405020304" pitchFamily="18" charset="0"/>
                <a:cs typeface="Times New Roman" panose="02020603050405020304" pitchFamily="18" charset="0"/>
              </a:rPr>
            </a:br>
            <a:endParaRPr lang="en-US" sz="1700" b="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848C503-0D2D-99BF-554D-F647898EA379}"/>
              </a:ext>
            </a:extLst>
          </p:cNvPr>
          <p:cNvSpPr>
            <a:spLocks noGrp="1"/>
          </p:cNvSpPr>
          <p:nvPr>
            <p:ph type="subTitle" idx="1"/>
          </p:nvPr>
        </p:nvSpPr>
        <p:spPr>
          <a:xfrm>
            <a:off x="776154" y="56743"/>
            <a:ext cx="5021183" cy="451347"/>
          </a:xfrm>
        </p:spPr>
        <p:txBody>
          <a:bodyPr anchor="t">
            <a:normAutofit/>
          </a:bodyPr>
          <a:lstStyle/>
          <a:p>
            <a:r>
              <a:rPr lang="en-US" dirty="0"/>
              <a:t>BUSINESS MODEL FOR AI ALIGNMENT</a:t>
            </a:r>
          </a:p>
        </p:txBody>
      </p:sp>
      <p:sp>
        <p:nvSpPr>
          <p:cNvPr id="18" name="Rectangle 17">
            <a:extLst>
              <a:ext uri="{FF2B5EF4-FFF2-40B4-BE49-F238E27FC236}">
                <a16:creationId xmlns:a16="http://schemas.microsoft.com/office/drawing/2014/main" id="{0B7689CC-BC56-4D95-BFFE-C39BA943E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bstract smoke background">
            <a:extLst>
              <a:ext uri="{FF2B5EF4-FFF2-40B4-BE49-F238E27FC236}">
                <a16:creationId xmlns:a16="http://schemas.microsoft.com/office/drawing/2014/main" id="{7A113286-7B23-55E9-EA44-0175A222635C}"/>
              </a:ext>
            </a:extLst>
          </p:cNvPr>
          <p:cNvPicPr>
            <a:picLocks noChangeAspect="1"/>
          </p:cNvPicPr>
          <p:nvPr/>
        </p:nvPicPr>
        <p:blipFill>
          <a:blip r:embed="rId2"/>
          <a:srcRect t="7133" r="-2" b="9171"/>
          <a:stretch/>
        </p:blipFill>
        <p:spPr>
          <a:xfrm>
            <a:off x="7982857" y="508090"/>
            <a:ext cx="3693056" cy="2788920"/>
          </a:xfrm>
          <a:prstGeom prst="rect">
            <a:avLst/>
          </a:prstGeom>
        </p:spPr>
      </p:pic>
      <p:pic>
        <p:nvPicPr>
          <p:cNvPr id="6" name="Picture 5" descr="3D face graphic">
            <a:extLst>
              <a:ext uri="{FF2B5EF4-FFF2-40B4-BE49-F238E27FC236}">
                <a16:creationId xmlns:a16="http://schemas.microsoft.com/office/drawing/2014/main" id="{C6AE3CAE-272E-A600-FDC3-983925BFDA0A}"/>
              </a:ext>
            </a:extLst>
          </p:cNvPr>
          <p:cNvPicPr>
            <a:picLocks noChangeAspect="1"/>
          </p:cNvPicPr>
          <p:nvPr/>
        </p:nvPicPr>
        <p:blipFill>
          <a:blip r:embed="rId3"/>
          <a:srcRect t="10511" r="-2" b="6026"/>
          <a:stretch/>
        </p:blipFill>
        <p:spPr>
          <a:xfrm>
            <a:off x="7978025" y="3560991"/>
            <a:ext cx="3693056" cy="2788920"/>
          </a:xfrm>
          <a:prstGeom prst="rect">
            <a:avLst/>
          </a:prstGeom>
        </p:spPr>
      </p:pic>
    </p:spTree>
    <p:extLst>
      <p:ext uri="{BB962C8B-B14F-4D97-AF65-F5344CB8AC3E}">
        <p14:creationId xmlns:p14="http://schemas.microsoft.com/office/powerpoint/2010/main" val="847201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CF007C8F-B123-7878-C24B-938DC02A0143}"/>
              </a:ext>
            </a:extLst>
          </p:cNvPr>
          <p:cNvPicPr>
            <a:picLocks noGrp="1" noChangeAspect="1"/>
          </p:cNvPicPr>
          <p:nvPr>
            <p:ph idx="1"/>
          </p:nvPr>
        </p:nvPicPr>
        <p:blipFill>
          <a:blip r:embed="rId2"/>
          <a:srcRect t="9875" r="-1" b="102"/>
          <a:stretch/>
        </p:blipFill>
        <p:spPr>
          <a:xfrm>
            <a:off x="20" y="10"/>
            <a:ext cx="12188932" cy="6857990"/>
          </a:xfrm>
          <a:prstGeom prst="rect">
            <a:avLst/>
          </a:prstGeom>
        </p:spPr>
      </p:pic>
    </p:spTree>
    <p:extLst>
      <p:ext uri="{BB962C8B-B14F-4D97-AF65-F5344CB8AC3E}">
        <p14:creationId xmlns:p14="http://schemas.microsoft.com/office/powerpoint/2010/main" val="3360913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18C66261-813B-321F-982C-53584B28AD0F}"/>
              </a:ext>
            </a:extLst>
          </p:cNvPr>
          <p:cNvPicPr>
            <a:picLocks noGrp="1" noChangeAspect="1"/>
          </p:cNvPicPr>
          <p:nvPr>
            <p:ph idx="1"/>
          </p:nvPr>
        </p:nvPicPr>
        <p:blipFill>
          <a:blip r:embed="rId2"/>
          <a:srcRect r="-1" b="9977"/>
          <a:stretch/>
        </p:blipFill>
        <p:spPr>
          <a:xfrm>
            <a:off x="20" y="10"/>
            <a:ext cx="12188932" cy="6857990"/>
          </a:xfrm>
          <a:prstGeom prst="rect">
            <a:avLst/>
          </a:prstGeom>
        </p:spPr>
      </p:pic>
    </p:spTree>
    <p:extLst>
      <p:ext uri="{BB962C8B-B14F-4D97-AF65-F5344CB8AC3E}">
        <p14:creationId xmlns:p14="http://schemas.microsoft.com/office/powerpoint/2010/main" val="1801054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 screen&#10;&#10;AI-generated content may be incorrect.">
            <a:extLst>
              <a:ext uri="{FF2B5EF4-FFF2-40B4-BE49-F238E27FC236}">
                <a16:creationId xmlns:a16="http://schemas.microsoft.com/office/drawing/2014/main" id="{4802EAB3-B7A8-E020-1530-D18E3A9F4AAA}"/>
              </a:ext>
            </a:extLst>
          </p:cNvPr>
          <p:cNvPicPr>
            <a:picLocks noGrp="1" noChangeAspect="1"/>
          </p:cNvPicPr>
          <p:nvPr>
            <p:ph idx="1"/>
          </p:nvPr>
        </p:nvPicPr>
        <p:blipFill>
          <a:blip r:embed="rId2"/>
          <a:srcRect t="8383" r="-1" b="1593"/>
          <a:stretch/>
        </p:blipFill>
        <p:spPr>
          <a:xfrm>
            <a:off x="20" y="10"/>
            <a:ext cx="12188932" cy="6857990"/>
          </a:xfrm>
          <a:prstGeom prst="rect">
            <a:avLst/>
          </a:prstGeom>
        </p:spPr>
      </p:pic>
    </p:spTree>
    <p:extLst>
      <p:ext uri="{BB962C8B-B14F-4D97-AF65-F5344CB8AC3E}">
        <p14:creationId xmlns:p14="http://schemas.microsoft.com/office/powerpoint/2010/main" val="2273877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0AC48801-D5F6-54A5-D4F0-17E88814A34F}"/>
              </a:ext>
            </a:extLst>
          </p:cNvPr>
          <p:cNvPicPr>
            <a:picLocks noGrp="1" noChangeAspect="1"/>
          </p:cNvPicPr>
          <p:nvPr>
            <p:ph idx="1"/>
          </p:nvPr>
        </p:nvPicPr>
        <p:blipFill>
          <a:blip r:embed="rId2"/>
          <a:srcRect t="9978" r="-1" b="-1"/>
          <a:stretch/>
        </p:blipFill>
        <p:spPr>
          <a:xfrm>
            <a:off x="20" y="10"/>
            <a:ext cx="12188932" cy="6857990"/>
          </a:xfrm>
          <a:prstGeom prst="rect">
            <a:avLst/>
          </a:prstGeom>
        </p:spPr>
      </p:pic>
    </p:spTree>
    <p:extLst>
      <p:ext uri="{BB962C8B-B14F-4D97-AF65-F5344CB8AC3E}">
        <p14:creationId xmlns:p14="http://schemas.microsoft.com/office/powerpoint/2010/main" val="447067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6C7CC740-B68D-801C-9DE0-CDE7411C06AA}"/>
              </a:ext>
            </a:extLst>
          </p:cNvPr>
          <p:cNvPicPr>
            <a:picLocks noGrp="1" noChangeAspect="1"/>
          </p:cNvPicPr>
          <p:nvPr>
            <p:ph idx="1"/>
          </p:nvPr>
        </p:nvPicPr>
        <p:blipFill>
          <a:blip r:embed="rId2"/>
          <a:srcRect r="-1" b="9977"/>
          <a:stretch/>
        </p:blipFill>
        <p:spPr>
          <a:xfrm>
            <a:off x="20" y="10"/>
            <a:ext cx="12188932" cy="6857990"/>
          </a:xfrm>
          <a:prstGeom prst="rect">
            <a:avLst/>
          </a:prstGeom>
        </p:spPr>
      </p:pic>
    </p:spTree>
    <p:extLst>
      <p:ext uri="{BB962C8B-B14F-4D97-AF65-F5344CB8AC3E}">
        <p14:creationId xmlns:p14="http://schemas.microsoft.com/office/powerpoint/2010/main" val="31624918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4BAD4794-FFED-913C-5E70-5103656C25BF}"/>
              </a:ext>
            </a:extLst>
          </p:cNvPr>
          <p:cNvPicPr>
            <a:picLocks noGrp="1" noChangeAspect="1"/>
          </p:cNvPicPr>
          <p:nvPr>
            <p:ph idx="1"/>
          </p:nvPr>
        </p:nvPicPr>
        <p:blipFill>
          <a:blip r:embed="rId2"/>
          <a:srcRect t="7861" r="-1" b="2116"/>
          <a:stretch/>
        </p:blipFill>
        <p:spPr>
          <a:xfrm>
            <a:off x="20" y="10"/>
            <a:ext cx="12188932" cy="6857990"/>
          </a:xfrm>
          <a:prstGeom prst="rect">
            <a:avLst/>
          </a:prstGeom>
        </p:spPr>
      </p:pic>
    </p:spTree>
    <p:extLst>
      <p:ext uri="{BB962C8B-B14F-4D97-AF65-F5344CB8AC3E}">
        <p14:creationId xmlns:p14="http://schemas.microsoft.com/office/powerpoint/2010/main" val="27303593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571E03B5-88A3-EFEB-26AA-4865659B7217}"/>
              </a:ext>
            </a:extLst>
          </p:cNvPr>
          <p:cNvPicPr>
            <a:picLocks noGrp="1" noChangeAspect="1"/>
          </p:cNvPicPr>
          <p:nvPr>
            <p:ph idx="1"/>
          </p:nvPr>
        </p:nvPicPr>
        <p:blipFill>
          <a:blip r:embed="rId2"/>
          <a:srcRect r="-1" b="9977"/>
          <a:stretch/>
        </p:blipFill>
        <p:spPr>
          <a:xfrm>
            <a:off x="3068" y="-21771"/>
            <a:ext cx="12188932" cy="6857990"/>
          </a:xfrm>
          <a:prstGeom prst="rect">
            <a:avLst/>
          </a:prstGeom>
        </p:spPr>
      </p:pic>
      <p:sp>
        <p:nvSpPr>
          <p:cNvPr id="18" name="Rectangle 17">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231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A27FCA65-0146-C5B6-10F8-30AE6D9A50A1}"/>
              </a:ext>
            </a:extLst>
          </p:cNvPr>
          <p:cNvPicPr>
            <a:picLocks noGrp="1" noChangeAspect="1"/>
          </p:cNvPicPr>
          <p:nvPr>
            <p:ph idx="1"/>
          </p:nvPr>
        </p:nvPicPr>
        <p:blipFill>
          <a:blip r:embed="rId2"/>
          <a:srcRect r="-1" b="9977"/>
          <a:stretch/>
        </p:blipFill>
        <p:spPr>
          <a:xfrm>
            <a:off x="20" y="10"/>
            <a:ext cx="12188932" cy="6857990"/>
          </a:xfrm>
          <a:prstGeom prst="rect">
            <a:avLst/>
          </a:prstGeom>
        </p:spPr>
      </p:pic>
      <p:sp>
        <p:nvSpPr>
          <p:cNvPr id="18" name="Rectangle 17">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0631"/>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3559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6AF3CB5E-57EA-A89E-95F2-D5A717FD5A15}"/>
              </a:ext>
            </a:extLst>
          </p:cNvPr>
          <p:cNvPicPr>
            <a:picLocks noGrp="1" noChangeAspect="1"/>
          </p:cNvPicPr>
          <p:nvPr>
            <p:ph idx="1"/>
          </p:nvPr>
        </p:nvPicPr>
        <p:blipFill>
          <a:blip r:embed="rId2"/>
          <a:srcRect r="-1" b="9977"/>
          <a:stretch/>
        </p:blipFill>
        <p:spPr>
          <a:xfrm>
            <a:off x="20" y="10"/>
            <a:ext cx="12188932" cy="6857990"/>
          </a:xfrm>
          <a:prstGeom prst="rect">
            <a:avLst/>
          </a:prstGeom>
        </p:spPr>
      </p:pic>
    </p:spTree>
    <p:extLst>
      <p:ext uri="{BB962C8B-B14F-4D97-AF65-F5344CB8AC3E}">
        <p14:creationId xmlns:p14="http://schemas.microsoft.com/office/powerpoint/2010/main" val="1820248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971041B8-E903-DD6D-E73E-8624FAC206DE}"/>
              </a:ext>
            </a:extLst>
          </p:cNvPr>
          <p:cNvPicPr>
            <a:picLocks noGrp="1" noChangeAspect="1"/>
          </p:cNvPicPr>
          <p:nvPr>
            <p:ph idx="1"/>
          </p:nvPr>
        </p:nvPicPr>
        <p:blipFill>
          <a:blip r:embed="rId3"/>
          <a:srcRect r="-1" b="9977"/>
          <a:stretch/>
        </p:blipFill>
        <p:spPr>
          <a:xfrm>
            <a:off x="20" y="10"/>
            <a:ext cx="12188932" cy="6857990"/>
          </a:xfrm>
          <a:prstGeom prst="rect">
            <a:avLst/>
          </a:prstGeom>
        </p:spPr>
      </p:pic>
    </p:spTree>
    <p:extLst>
      <p:ext uri="{BB962C8B-B14F-4D97-AF65-F5344CB8AC3E}">
        <p14:creationId xmlns:p14="http://schemas.microsoft.com/office/powerpoint/2010/main" val="3672563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diagram of a graph&#10;&#10;AI-generated content may be incorrect.">
            <a:extLst>
              <a:ext uri="{FF2B5EF4-FFF2-40B4-BE49-F238E27FC236}">
                <a16:creationId xmlns:a16="http://schemas.microsoft.com/office/drawing/2014/main" id="{879AF51B-8C5A-8BFE-FC09-53633CD839F6}"/>
              </a:ext>
            </a:extLst>
          </p:cNvPr>
          <p:cNvPicPr>
            <a:picLocks noGrp="1" noChangeAspect="1"/>
          </p:cNvPicPr>
          <p:nvPr>
            <p:ph idx="1"/>
          </p:nvPr>
        </p:nvPicPr>
        <p:blipFill>
          <a:blip r:embed="rId2"/>
          <a:srcRect t="6693" r="-1" b="2922"/>
          <a:stretch/>
        </p:blipFill>
        <p:spPr>
          <a:xfrm>
            <a:off x="20" y="10"/>
            <a:ext cx="12188932" cy="6857990"/>
          </a:xfrm>
          <a:prstGeom prst="rect">
            <a:avLst/>
          </a:prstGeom>
        </p:spPr>
      </p:pic>
    </p:spTree>
    <p:extLst>
      <p:ext uri="{BB962C8B-B14F-4D97-AF65-F5344CB8AC3E}">
        <p14:creationId xmlns:p14="http://schemas.microsoft.com/office/powerpoint/2010/main" val="877917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69218139-5381-9C2E-1EB4-E0A687AB3446}"/>
              </a:ext>
            </a:extLst>
          </p:cNvPr>
          <p:cNvPicPr>
            <a:picLocks noGrp="1" noChangeAspect="1"/>
          </p:cNvPicPr>
          <p:nvPr>
            <p:ph idx="1"/>
          </p:nvPr>
        </p:nvPicPr>
        <p:blipFill>
          <a:blip r:embed="rId2"/>
          <a:srcRect r="-1" b="9977"/>
          <a:stretch/>
        </p:blipFill>
        <p:spPr>
          <a:xfrm>
            <a:off x="20" y="10"/>
            <a:ext cx="12188932" cy="6857990"/>
          </a:xfrm>
          <a:prstGeom prst="rect">
            <a:avLst/>
          </a:prstGeom>
        </p:spPr>
      </p:pic>
    </p:spTree>
    <p:extLst>
      <p:ext uri="{BB962C8B-B14F-4D97-AF65-F5344CB8AC3E}">
        <p14:creationId xmlns:p14="http://schemas.microsoft.com/office/powerpoint/2010/main" val="2171003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10;&#10;AI-generated content may be incorrect.">
            <a:extLst>
              <a:ext uri="{FF2B5EF4-FFF2-40B4-BE49-F238E27FC236}">
                <a16:creationId xmlns:a16="http://schemas.microsoft.com/office/drawing/2014/main" id="{5914DCCC-3FFC-2026-CF91-9F19EE5C80D7}"/>
              </a:ext>
            </a:extLst>
          </p:cNvPr>
          <p:cNvPicPr>
            <a:picLocks noGrp="1" noChangeAspect="1"/>
          </p:cNvPicPr>
          <p:nvPr>
            <p:ph idx="1"/>
          </p:nvPr>
        </p:nvPicPr>
        <p:blipFill>
          <a:blip r:embed="rId2"/>
          <a:srcRect t="9400" r="-1" b="577"/>
          <a:stretch/>
        </p:blipFill>
        <p:spPr>
          <a:xfrm>
            <a:off x="20" y="10"/>
            <a:ext cx="12188932" cy="6857990"/>
          </a:xfrm>
          <a:prstGeom prst="rect">
            <a:avLst/>
          </a:prstGeom>
        </p:spPr>
      </p:pic>
    </p:spTree>
    <p:extLst>
      <p:ext uri="{BB962C8B-B14F-4D97-AF65-F5344CB8AC3E}">
        <p14:creationId xmlns:p14="http://schemas.microsoft.com/office/powerpoint/2010/main" val="1239658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screenshot of a computer screen&#10;&#10;AI-generated content may be incorrect.">
            <a:extLst>
              <a:ext uri="{FF2B5EF4-FFF2-40B4-BE49-F238E27FC236}">
                <a16:creationId xmlns:a16="http://schemas.microsoft.com/office/drawing/2014/main" id="{717D3D6E-B7FA-99BA-55E1-36614F80A610}"/>
              </a:ext>
            </a:extLst>
          </p:cNvPr>
          <p:cNvPicPr>
            <a:picLocks noGrp="1" noChangeAspect="1"/>
          </p:cNvPicPr>
          <p:nvPr>
            <p:ph idx="1"/>
          </p:nvPr>
        </p:nvPicPr>
        <p:blipFill>
          <a:blip r:embed="rId2"/>
          <a:srcRect t="2039" r="-1" b="7938"/>
          <a:stretch/>
        </p:blipFill>
        <p:spPr>
          <a:xfrm>
            <a:off x="20" y="10"/>
            <a:ext cx="12188932" cy="6857990"/>
          </a:xfrm>
          <a:prstGeom prst="rect">
            <a:avLst/>
          </a:prstGeom>
        </p:spPr>
      </p:pic>
    </p:spTree>
    <p:extLst>
      <p:ext uri="{BB962C8B-B14F-4D97-AF65-F5344CB8AC3E}">
        <p14:creationId xmlns:p14="http://schemas.microsoft.com/office/powerpoint/2010/main" val="1523533306"/>
      </p:ext>
    </p:extLst>
  </p:cSld>
  <p:clrMapOvr>
    <a:masterClrMapping/>
  </p:clrMapOvr>
</p:sld>
</file>

<file path=ppt/theme/theme1.xml><?xml version="1.0" encoding="utf-8"?>
<a:theme xmlns:a="http://schemas.openxmlformats.org/drawingml/2006/main" name="GestaltVTI">
  <a:themeElements>
    <a:clrScheme name="Custom 86">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741</TotalTime>
  <Words>273</Words>
  <Application>Microsoft Macintosh PowerPoint</Application>
  <PresentationFormat>Widescreen</PresentationFormat>
  <Paragraphs>3</Paragraphs>
  <Slides>15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Arial</vt:lpstr>
      <vt:lpstr>Bierstadt</vt:lpstr>
      <vt:lpstr>Times New Roman</vt:lpstr>
      <vt:lpstr>GestaltVTI</vt:lpstr>
      <vt:lpstr>The business problem my project is addressing is the risk management and governance of deployed AI systems. Organizations/ Companies/ individuals today—especially in sectors like healthcare, autonomous vehicles, cybersecurity, financial services, and major AI companies—are increasingly reliant on AI. However, when these systems misalign (for example, by making erroneous decisions, producing biased outcomes, or even being used for harmful purposes), they can lead to significant safety, ethical, legal, and reputational risks. The project targets this challenge by: Monitoring AI Misalignments: Continuously tracking and analyzing incidents of AI misalignment through historical data stored in a graph database (ArangoDB) and real-time social media/news (via Twitter using Tweepy). This dual approach helps in identifying patterns, detecting emerging risks, and alerting companies in a timely manner. Providing Actionable Insights: Through the correlation of the graph insights with external news source like the tweet data, the system provides companies with a detailed analysis of potential misalignment incidents. It then offers concrete recommendations (with ethical and governance references) to mitigate these risks. Enhancing Cybersecurity and Compliance: The system includes features such as risk scoring and vulnerability scanning. This is essential for ensuring that any misuse—like unauthorized access to API keys, or deployment of harmful AI models—is quickly identified and managed, thereby protecting both the companies and their customers.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Sylvester Duah</dc:creator>
  <cp:lastModifiedBy>Sylvester Duah</cp:lastModifiedBy>
  <cp:revision>2</cp:revision>
  <dcterms:created xsi:type="dcterms:W3CDTF">2025-03-08T15:33:30Z</dcterms:created>
  <dcterms:modified xsi:type="dcterms:W3CDTF">2025-03-09T03:54:50Z</dcterms:modified>
</cp:coreProperties>
</file>

<file path=docProps/thumbnail.jpeg>
</file>